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1" r:id="rId3"/>
    <p:sldId id="272" r:id="rId4"/>
    <p:sldId id="283" r:id="rId5"/>
    <p:sldId id="284" r:id="rId6"/>
    <p:sldId id="292" r:id="rId7"/>
    <p:sldId id="276" r:id="rId8"/>
    <p:sldId id="287" r:id="rId9"/>
    <p:sldId id="289" r:id="rId10"/>
    <p:sldId id="286" r:id="rId11"/>
    <p:sldId id="288" r:id="rId12"/>
    <p:sldId id="290" r:id="rId13"/>
    <p:sldId id="278" r:id="rId14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73804" autoAdjust="0"/>
  </p:normalViewPr>
  <p:slideViewPr>
    <p:cSldViewPr>
      <p:cViewPr varScale="1">
        <p:scale>
          <a:sx n="83" d="100"/>
          <a:sy n="83" d="100"/>
        </p:scale>
        <p:origin x="16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D1F9B-5E42-48D6-97F7-57D31AAC6F3E}" type="datetimeFigureOut">
              <a:rPr lang="lv-LV" smtClean="0"/>
              <a:t>2018.06.20.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2EFC6-93A0-417F-84B0-62EA6CC3D8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35651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cannwiki.org/TLD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icannwiki.org/Country_code_top-level_domain#cite_note-1" TargetMode="External"/><Relationship Id="rId4" Type="http://schemas.openxmlformats.org/officeDocument/2006/relationships/hyperlink" Target="http://en.wikipedia.org/wiki/ISO_3166-1_alpha-2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Country Code Top-Level Domain</a:t>
            </a:r>
            <a:r>
              <a:rPr lang="en-US" dirty="0"/>
              <a:t> (</a:t>
            </a:r>
            <a:r>
              <a:rPr lang="en-US" b="1" dirty="0"/>
              <a:t>ccTLD</a:t>
            </a:r>
            <a:r>
              <a:rPr lang="en-US" dirty="0"/>
              <a:t>) is a two-letter Internet top-level domains (</a:t>
            </a:r>
            <a:r>
              <a:rPr lang="en-US" dirty="0">
                <a:hlinkClick r:id="rId3" tooltip="TLD"/>
              </a:rPr>
              <a:t>TLDs</a:t>
            </a:r>
            <a:r>
              <a:rPr lang="en-US" dirty="0"/>
              <a:t>) specifically designated for a particular country, sovereign state or autonomous territory for use to service their community. </a:t>
            </a:r>
            <a:r>
              <a:rPr lang="en-US" dirty="0" err="1"/>
              <a:t>ccTLDs</a:t>
            </a:r>
            <a:r>
              <a:rPr lang="en-US" dirty="0"/>
              <a:t> are derived from </a:t>
            </a:r>
            <a:r>
              <a:rPr lang="en-US" dirty="0">
                <a:hlinkClick r:id="rId4"/>
              </a:rPr>
              <a:t>ISO 3166-1 alpha-2</a:t>
            </a:r>
            <a:r>
              <a:rPr lang="en-US" dirty="0"/>
              <a:t> country codes.</a:t>
            </a:r>
            <a:r>
              <a:rPr lang="en-US" baseline="30000" dirty="0">
                <a:hlinkClick r:id="rId5"/>
              </a:rPr>
              <a:t>[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2EFC6-93A0-417F-84B0-62EA6CC3D87D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94006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2EFC6-93A0-417F-84B0-62EA6CC3D87D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30928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2EFC6-93A0-417F-84B0-62EA6CC3D87D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91957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2EFC6-93A0-417F-84B0-62EA6CC3D87D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86035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All</a:t>
            </a:r>
            <a:endParaRPr lang="lv-LV" dirty="0"/>
          </a:p>
          <a:p>
            <a:r>
              <a:rPr lang="lv-LV" dirty="0"/>
              <a:t>148</a:t>
            </a:r>
          </a:p>
          <a:p>
            <a:r>
              <a:rPr lang="lv-LV" dirty="0"/>
              <a:t>70+</a:t>
            </a:r>
          </a:p>
          <a:p>
            <a:r>
              <a:rPr lang="lv-LV"/>
              <a:t>50+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2EFC6-93A0-417F-84B0-62EA6CC3D87D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11280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38B6-07F9-4DDE-88A1-35D09FB26838}" type="datetimeFigureOut">
              <a:rPr lang="lv-LV" smtClean="0"/>
              <a:pPr/>
              <a:t>2018.06.20.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ACB-89C0-45D6-BD04-391B4B203D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38B6-07F9-4DDE-88A1-35D09FB26838}" type="datetimeFigureOut">
              <a:rPr lang="lv-LV" smtClean="0"/>
              <a:pPr/>
              <a:t>2018.06.20.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ACB-89C0-45D6-BD04-391B4B203D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38B6-07F9-4DDE-88A1-35D09FB26838}" type="datetimeFigureOut">
              <a:rPr lang="lv-LV" smtClean="0"/>
              <a:pPr/>
              <a:t>2018.06.20.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ACB-89C0-45D6-BD04-391B4B203D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38B6-07F9-4DDE-88A1-35D09FB26838}" type="datetimeFigureOut">
              <a:rPr lang="lv-LV" smtClean="0"/>
              <a:pPr/>
              <a:t>2018.06.20.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ACB-89C0-45D6-BD04-391B4B203D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38B6-07F9-4DDE-88A1-35D09FB26838}" type="datetimeFigureOut">
              <a:rPr lang="lv-LV" smtClean="0"/>
              <a:pPr/>
              <a:t>2018.06.20.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ACB-89C0-45D6-BD04-391B4B203D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38B6-07F9-4DDE-88A1-35D09FB26838}" type="datetimeFigureOut">
              <a:rPr lang="lv-LV" smtClean="0"/>
              <a:pPr/>
              <a:t>2018.06.20.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ACB-89C0-45D6-BD04-391B4B203D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38B6-07F9-4DDE-88A1-35D09FB26838}" type="datetimeFigureOut">
              <a:rPr lang="lv-LV" smtClean="0"/>
              <a:pPr/>
              <a:t>2018.06.20.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ACB-89C0-45D6-BD04-391B4B203D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38B6-07F9-4DDE-88A1-35D09FB26838}" type="datetimeFigureOut">
              <a:rPr lang="lv-LV" smtClean="0"/>
              <a:pPr/>
              <a:t>2018.06.20.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ACB-89C0-45D6-BD04-391B4B203D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38B6-07F9-4DDE-88A1-35D09FB26838}" type="datetimeFigureOut">
              <a:rPr lang="lv-LV" smtClean="0"/>
              <a:pPr/>
              <a:t>2018.06.20.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ACB-89C0-45D6-BD04-391B4B203D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38B6-07F9-4DDE-88A1-35D09FB26838}" type="datetimeFigureOut">
              <a:rPr lang="lv-LV" smtClean="0"/>
              <a:pPr/>
              <a:t>2018.06.20.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ACB-89C0-45D6-BD04-391B4B203D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38B6-07F9-4DDE-88A1-35D09FB26838}" type="datetimeFigureOut">
              <a:rPr lang="lv-LV" smtClean="0"/>
              <a:pPr/>
              <a:t>2018.06.20.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ACB-89C0-45D6-BD04-391B4B203D1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238B6-07F9-4DDE-88A1-35D09FB26838}" type="datetimeFigureOut">
              <a:rPr lang="lv-LV" smtClean="0"/>
              <a:pPr/>
              <a:t>2018.06.20.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0ACB-89C0-45D6-BD04-391B4B203D14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3501008"/>
            <a:ext cx="8568952" cy="1470025"/>
          </a:xfrm>
        </p:spPr>
        <p:txBody>
          <a:bodyPr/>
          <a:lstStyle/>
          <a:p>
            <a:r>
              <a:rPr lang="lv-LV" b="1" dirty="0" err="1"/>
              <a:t>One</a:t>
            </a:r>
            <a:r>
              <a:rPr lang="lv-LV" b="1" dirty="0"/>
              <a:t> </a:t>
            </a:r>
            <a:r>
              <a:rPr lang="lv-LV" b="1" dirty="0" err="1"/>
              <a:t>Size</a:t>
            </a:r>
            <a:r>
              <a:rPr lang="lv-LV" b="1" dirty="0"/>
              <a:t> </a:t>
            </a:r>
            <a:r>
              <a:rPr lang="lv-LV" b="1" dirty="0" err="1"/>
              <a:t>Does</a:t>
            </a:r>
            <a:r>
              <a:rPr lang="lv-LV" b="1" dirty="0"/>
              <a:t> </a:t>
            </a:r>
            <a:r>
              <a:rPr lang="lv-LV" b="1" dirty="0" err="1"/>
              <a:t>Not</a:t>
            </a:r>
            <a:r>
              <a:rPr lang="lv-LV" b="1" dirty="0"/>
              <a:t> </a:t>
            </a:r>
            <a:r>
              <a:rPr lang="lv-LV" b="1" dirty="0" err="1"/>
              <a:t>Fit</a:t>
            </a:r>
            <a:r>
              <a:rPr lang="lv-LV" b="1" dirty="0"/>
              <a:t> </a:t>
            </a:r>
            <a:r>
              <a:rPr lang="lv-LV" b="1" dirty="0" err="1"/>
              <a:t>All</a:t>
            </a:r>
            <a:endParaRPr lang="lv-LV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752600"/>
          </a:xfrm>
        </p:spPr>
        <p:txBody>
          <a:bodyPr>
            <a:normAutofit/>
          </a:bodyPr>
          <a:lstStyle/>
          <a:p>
            <a:r>
              <a:rPr lang="lv-LV" b="1" dirty="0"/>
              <a:t>GAC-ccNSO </a:t>
            </a:r>
            <a:r>
              <a:rPr lang="lv-LV" b="1" dirty="0" err="1"/>
              <a:t>meeting</a:t>
            </a:r>
            <a:endParaRPr lang="lv-LV" b="1" dirty="0"/>
          </a:p>
          <a:p>
            <a:endParaRPr lang="lv-LV" b="1" dirty="0"/>
          </a:p>
          <a:p>
            <a:r>
              <a:rPr lang="lv-LV" sz="2400" dirty="0"/>
              <a:t>26 </a:t>
            </a:r>
            <a:r>
              <a:rPr lang="lv-LV" sz="2400" dirty="0" err="1"/>
              <a:t>June</a:t>
            </a:r>
            <a:r>
              <a:rPr lang="lv-LV" sz="2400" dirty="0"/>
              <a:t> 2018, Panama</a:t>
            </a:r>
          </a:p>
        </p:txBody>
      </p:sp>
      <p:pic>
        <p:nvPicPr>
          <p:cNvPr id="4" name="Picture 3" descr="ccNSO_Facebook_cover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388658"/>
          </a:xfrm>
          <a:prstGeom prst="rect">
            <a:avLst/>
          </a:prstGeom>
        </p:spPr>
      </p:pic>
      <p:pic>
        <p:nvPicPr>
          <p:cNvPr id="5" name="Picture 4" descr="ccNSO_Facebook_logo.png"/>
          <p:cNvPicPr>
            <a:picLocks noChangeAspect="1"/>
          </p:cNvPicPr>
          <p:nvPr/>
        </p:nvPicPr>
        <p:blipFill>
          <a:blip r:embed="rId3" cstate="print"/>
          <a:srcRect b="5000"/>
          <a:stretch>
            <a:fillRect/>
          </a:stretch>
        </p:blipFill>
        <p:spPr>
          <a:xfrm>
            <a:off x="179512" y="1988840"/>
            <a:ext cx="1512168" cy="13681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NSO_Facebook_cover_2.png"/>
          <p:cNvPicPr>
            <a:picLocks noChangeAspect="1"/>
          </p:cNvPicPr>
          <p:nvPr/>
        </p:nvPicPr>
        <p:blipFill>
          <a:blip r:embed="rId3" cstate="print"/>
          <a:srcRect t="77307"/>
          <a:stretch>
            <a:fillRect/>
          </a:stretch>
        </p:blipFill>
        <p:spPr>
          <a:xfrm>
            <a:off x="0" y="0"/>
            <a:ext cx="9144000" cy="768986"/>
          </a:xfrm>
          <a:prstGeom prst="rect">
            <a:avLst/>
          </a:prstGeom>
        </p:spPr>
      </p:pic>
      <p:pic>
        <p:nvPicPr>
          <p:cNvPr id="5" name="Picture 4" descr="ccNSO_Facebook_logo.png"/>
          <p:cNvPicPr>
            <a:picLocks noChangeAspect="1"/>
          </p:cNvPicPr>
          <p:nvPr/>
        </p:nvPicPr>
        <p:blipFill>
          <a:blip r:embed="rId4" cstate="print"/>
          <a:srcRect t="9100" b="37801"/>
          <a:stretch>
            <a:fillRect/>
          </a:stretch>
        </p:blipFill>
        <p:spPr>
          <a:xfrm>
            <a:off x="179512" y="0"/>
            <a:ext cx="1512168" cy="76470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602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7484" y="1916832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6000" b="1" dirty="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55776" y="393305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6000" b="1" dirty="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43644" y="1837353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6000" b="1" dirty="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90033" y="3670737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6000" b="1" dirty="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71792" y="2956804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6000" b="1" dirty="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6406" y="2937718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5400" b="1" dirty="0">
                <a:solidFill>
                  <a:srgbClr val="FFC000"/>
                </a:solidFill>
              </a:rPr>
              <a:t>+</a:t>
            </a:r>
            <a:endParaRPr lang="lv-LV" b="1" dirty="0">
              <a:solidFill>
                <a:srgbClr val="FFC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10054" y="2937718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5400" b="1" dirty="0">
                <a:solidFill>
                  <a:srgbClr val="FFC000"/>
                </a:solidFill>
              </a:rPr>
              <a:t>+</a:t>
            </a:r>
            <a:endParaRPr lang="lv-LV" b="1" dirty="0">
              <a:solidFill>
                <a:srgbClr val="FFC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55901" y="2937718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5400" b="1" dirty="0">
                <a:solidFill>
                  <a:srgbClr val="FFC000"/>
                </a:solidFill>
              </a:rPr>
              <a:t>+</a:t>
            </a:r>
            <a:endParaRPr lang="lv-LV" b="1" dirty="0">
              <a:solidFill>
                <a:srgbClr val="FFC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35611" y="2932495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5400" b="1" dirty="0">
                <a:solidFill>
                  <a:srgbClr val="FFC000"/>
                </a:solidFill>
              </a:rPr>
              <a:t>+</a:t>
            </a:r>
            <a:endParaRPr lang="lv-LV" b="1" dirty="0">
              <a:solidFill>
                <a:srgbClr val="FFC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0515" y="4725144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5400" b="1" dirty="0">
                <a:solidFill>
                  <a:srgbClr val="FFC000"/>
                </a:solidFill>
              </a:rPr>
              <a:t>+</a:t>
            </a:r>
            <a:endParaRPr lang="lv-LV" b="1" dirty="0">
              <a:solidFill>
                <a:srgbClr val="FFC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94539" y="4678977"/>
            <a:ext cx="31079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6000" b="1" dirty="0">
                <a:solidFill>
                  <a:srgbClr val="FFC000"/>
                </a:solidFill>
              </a:rPr>
              <a:t>3 </a:t>
            </a:r>
            <a:r>
              <a:rPr lang="lv-LV" sz="3200" dirty="0">
                <a:solidFill>
                  <a:srgbClr val="FFC000"/>
                </a:solidFill>
              </a:rPr>
              <a:t>(</a:t>
            </a:r>
            <a:r>
              <a:rPr lang="lv-LV" sz="3200" dirty="0" err="1">
                <a:solidFill>
                  <a:srgbClr val="FFC000"/>
                </a:solidFill>
              </a:rPr>
              <a:t>by</a:t>
            </a:r>
            <a:r>
              <a:rPr lang="lv-LV" sz="3200" dirty="0">
                <a:solidFill>
                  <a:srgbClr val="FFC000"/>
                </a:solidFill>
              </a:rPr>
              <a:t> </a:t>
            </a:r>
            <a:r>
              <a:rPr lang="lv-LV" sz="3200" dirty="0" err="1">
                <a:solidFill>
                  <a:srgbClr val="FFC000"/>
                </a:solidFill>
              </a:rPr>
              <a:t>NomCom</a:t>
            </a:r>
            <a:r>
              <a:rPr lang="lv-LV" sz="3200" dirty="0">
                <a:solidFill>
                  <a:srgbClr val="FFC000"/>
                </a:solidFill>
              </a:rPr>
              <a:t>)</a:t>
            </a:r>
            <a:endParaRPr lang="lv-LV" sz="6000" dirty="0">
              <a:solidFill>
                <a:srgbClr val="FFC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0515" y="5475774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5400" b="1" dirty="0">
                <a:solidFill>
                  <a:srgbClr val="FFC000"/>
                </a:solidFill>
              </a:rPr>
              <a:t>+</a:t>
            </a:r>
            <a:endParaRPr lang="lv-LV" b="1" dirty="0">
              <a:solidFill>
                <a:srgbClr val="FFC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94539" y="5429607"/>
            <a:ext cx="42652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6000" b="1" dirty="0">
                <a:solidFill>
                  <a:srgbClr val="FFC000"/>
                </a:solidFill>
              </a:rPr>
              <a:t>4 </a:t>
            </a:r>
            <a:r>
              <a:rPr lang="lv-LV" sz="3200" dirty="0">
                <a:solidFill>
                  <a:srgbClr val="FFC000"/>
                </a:solidFill>
              </a:rPr>
              <a:t>(</a:t>
            </a:r>
            <a:r>
              <a:rPr lang="lv-LV" sz="3200" dirty="0" err="1">
                <a:solidFill>
                  <a:srgbClr val="FFC000"/>
                </a:solidFill>
              </a:rPr>
              <a:t>observers</a:t>
            </a:r>
            <a:r>
              <a:rPr lang="lv-LV" sz="3200" dirty="0">
                <a:solidFill>
                  <a:srgbClr val="FFC000"/>
                </a:solidFill>
              </a:rPr>
              <a:t> </a:t>
            </a:r>
            <a:r>
              <a:rPr lang="lv-LV" sz="3200" dirty="0" err="1">
                <a:solidFill>
                  <a:srgbClr val="FFC000"/>
                </a:solidFill>
              </a:rPr>
              <a:t>from</a:t>
            </a:r>
            <a:r>
              <a:rPr lang="lv-LV" sz="3200" dirty="0">
                <a:solidFill>
                  <a:srgbClr val="FFC000"/>
                </a:solidFill>
              </a:rPr>
              <a:t> </a:t>
            </a:r>
            <a:r>
              <a:rPr lang="lv-LV" sz="3200" dirty="0" err="1">
                <a:solidFill>
                  <a:srgbClr val="FFC000"/>
                </a:solidFill>
              </a:rPr>
              <a:t>ROs</a:t>
            </a:r>
            <a:r>
              <a:rPr lang="lv-LV" sz="3200" dirty="0">
                <a:solidFill>
                  <a:srgbClr val="FFC000"/>
                </a:solidFill>
              </a:rPr>
              <a:t>)</a:t>
            </a:r>
            <a:endParaRPr lang="lv-LV" sz="6000" dirty="0">
              <a:solidFill>
                <a:srgbClr val="FFC000"/>
              </a:solidFill>
            </a:endParaRPr>
          </a:p>
        </p:txBody>
      </p:sp>
      <p:sp>
        <p:nvSpPr>
          <p:cNvPr id="26" name="Rectangle 25"/>
          <p:cNvSpPr>
            <a:spLocks/>
          </p:cNvSpPr>
          <p:nvPr/>
        </p:nvSpPr>
        <p:spPr bwMode="auto">
          <a:xfrm>
            <a:off x="1179718" y="225237"/>
            <a:ext cx="6784564" cy="110799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57799" bIns="0">
            <a:spAutoFit/>
          </a:bodyPr>
          <a:lstStyle/>
          <a:p>
            <a:pPr marL="57150" algn="ctr">
              <a:defRPr/>
            </a:pPr>
            <a:r>
              <a:rPr lang="lv-LV" sz="7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old" charset="0"/>
                <a:cs typeface="Arial Bold" charset="0"/>
                <a:sym typeface="Arial Bold" charset="0"/>
              </a:rPr>
              <a:t>ccNSO </a:t>
            </a:r>
            <a:r>
              <a:rPr lang="lv-LV" sz="72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old" charset="0"/>
                <a:cs typeface="Arial Bold" charset="0"/>
                <a:sym typeface="Arial Bold" charset="0"/>
              </a:rPr>
              <a:t>Council</a:t>
            </a:r>
            <a:endParaRPr lang="en-US" sz="7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old" charset="0"/>
              <a:cs typeface="Arial Bold" charset="0"/>
              <a:sym typeface="Aria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6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2222E-6 L 0.02343 0.14653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3" y="73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0158 -0.14745 " pathEditMode="relative" rAng="0" ptsTypes="AA">
                                      <p:cBhvr>
                                        <p:cTn id="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-738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-0.07066 -0.05278 " pathEditMode="relative" rAng="0" ptsTypes="AA">
                                      <p:cBhvr>
                                        <p:cTn id="1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-263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5185E-6 L 0.06493 0.1581 " pathEditMode="relative" rAng="0" ptsTypes="AA">
                                      <p:cBhvr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7" y="789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05885 -0.00509 " pathEditMode="relative" rAng="0" ptsTypes="AA">
                                      <p:cBhvr>
                                        <p:cTn id="1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1" y="-25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17" grpId="0"/>
      <p:bldP spid="18" grpId="0"/>
      <p:bldP spid="6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NSO_Facebook_cover_2.png"/>
          <p:cNvPicPr>
            <a:picLocks noChangeAspect="1"/>
          </p:cNvPicPr>
          <p:nvPr/>
        </p:nvPicPr>
        <p:blipFill>
          <a:blip r:embed="rId2" cstate="print"/>
          <a:srcRect t="77307"/>
          <a:stretch>
            <a:fillRect/>
          </a:stretch>
        </p:blipFill>
        <p:spPr>
          <a:xfrm>
            <a:off x="0" y="0"/>
            <a:ext cx="9144000" cy="768986"/>
          </a:xfrm>
          <a:prstGeom prst="rect">
            <a:avLst/>
          </a:prstGeom>
        </p:spPr>
      </p:pic>
      <p:pic>
        <p:nvPicPr>
          <p:cNvPr id="5" name="Picture 4" descr="ccNSO_Facebook_logo.png"/>
          <p:cNvPicPr>
            <a:picLocks noChangeAspect="1"/>
          </p:cNvPicPr>
          <p:nvPr/>
        </p:nvPicPr>
        <p:blipFill>
          <a:blip r:embed="rId3" cstate="print"/>
          <a:srcRect t="9100" b="37801"/>
          <a:stretch>
            <a:fillRect/>
          </a:stretch>
        </p:blipFill>
        <p:spPr>
          <a:xfrm>
            <a:off x="179512" y="0"/>
            <a:ext cx="1512168" cy="764704"/>
          </a:xfrm>
          <a:prstGeom prst="rect">
            <a:avLst/>
          </a:prstGeom>
        </p:spPr>
      </p:pic>
      <p:sp>
        <p:nvSpPr>
          <p:cNvPr id="8" name="Rectangle 7"/>
          <p:cNvSpPr>
            <a:spLocks/>
          </p:cNvSpPr>
          <p:nvPr/>
        </p:nvSpPr>
        <p:spPr bwMode="auto">
          <a:xfrm>
            <a:off x="1720458" y="1484784"/>
            <a:ext cx="6379934" cy="12311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57799" bIns="0">
            <a:spAutoFit/>
          </a:bodyPr>
          <a:lstStyle/>
          <a:p>
            <a:pPr marL="57150">
              <a:defRPr/>
            </a:pPr>
            <a:r>
              <a:rPr lang="lv-LV" sz="4000" dirty="0" err="1">
                <a:latin typeface="Arial Bold" charset="0"/>
                <a:cs typeface="Arial Bold" charset="0"/>
                <a:sym typeface="Arial Bold" charset="0"/>
              </a:rPr>
              <a:t>What</a:t>
            </a:r>
            <a:r>
              <a:rPr lang="lv-LV" sz="4000" dirty="0">
                <a:latin typeface="Arial Bold" charset="0"/>
                <a:cs typeface="Arial Bold" charset="0"/>
                <a:sym typeface="Arial Bold" charset="0"/>
              </a:rPr>
              <a:t> </a:t>
            </a:r>
            <a:r>
              <a:rPr lang="lv-LV" sz="4000" dirty="0" err="1">
                <a:latin typeface="Arial Bold" charset="0"/>
                <a:cs typeface="Arial Bold" charset="0"/>
                <a:sym typeface="Arial Bold" charset="0"/>
              </a:rPr>
              <a:t>does</a:t>
            </a:r>
            <a:r>
              <a:rPr lang="lv-LV" sz="4000" dirty="0">
                <a:latin typeface="Arial Bold" charset="0"/>
                <a:cs typeface="Arial Bold" charset="0"/>
                <a:sym typeface="Arial Bold" charset="0"/>
              </a:rPr>
              <a:t> </a:t>
            </a:r>
          </a:p>
          <a:p>
            <a:pPr marL="57150">
              <a:defRPr/>
            </a:pPr>
            <a:r>
              <a:rPr lang="lv-LV" sz="4000" dirty="0" err="1">
                <a:latin typeface="Arial Bold" charset="0"/>
                <a:cs typeface="Arial Bold" charset="0"/>
                <a:sym typeface="Arial Bold" charset="0"/>
              </a:rPr>
              <a:t>the</a:t>
            </a:r>
            <a:r>
              <a:rPr lang="lv-LV" sz="4000" dirty="0">
                <a:latin typeface="Arial Bold" charset="0"/>
                <a:cs typeface="Arial Bold" charset="0"/>
                <a:sym typeface="Arial Bold" charset="0"/>
              </a:rPr>
              <a:t> ccNSO </a:t>
            </a:r>
            <a:r>
              <a:rPr lang="lv-LV" sz="4000" dirty="0" err="1">
                <a:latin typeface="Arial Bold" charset="0"/>
                <a:cs typeface="Arial Bold" charset="0"/>
                <a:sym typeface="Arial Bold" charset="0"/>
              </a:rPr>
              <a:t>Council</a:t>
            </a:r>
            <a:r>
              <a:rPr lang="lv-LV" sz="4000" dirty="0">
                <a:latin typeface="Arial Bold" charset="0"/>
                <a:cs typeface="Arial Bold" charset="0"/>
                <a:sym typeface="Arial Bold" charset="0"/>
              </a:rPr>
              <a:t> do?</a:t>
            </a:r>
            <a:endParaRPr lang="en-US" sz="4000" dirty="0">
              <a:latin typeface="Arial Bold" charset="0"/>
              <a:cs typeface="Arial Bold" charset="0"/>
              <a:sym typeface="Arial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680" y="3573016"/>
            <a:ext cx="44002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lv-LV" sz="3600" dirty="0" err="1"/>
              <a:t>Administrative</a:t>
            </a:r>
            <a:r>
              <a:rPr lang="lv-LV" sz="3600" dirty="0"/>
              <a:t> </a:t>
            </a:r>
            <a:r>
              <a:rPr lang="lv-LV" sz="3600" dirty="0" err="1"/>
              <a:t>role</a:t>
            </a:r>
            <a:endParaRPr lang="lv-LV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lv-LV" sz="3600" dirty="0" err="1"/>
              <a:t>Representative</a:t>
            </a:r>
            <a:r>
              <a:rPr lang="lv-LV" sz="3600" dirty="0"/>
              <a:t> </a:t>
            </a:r>
            <a:r>
              <a:rPr lang="lv-LV" sz="3600" dirty="0" err="1"/>
              <a:t>role</a:t>
            </a:r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val="312676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NSO_Facebook_cover_2.png"/>
          <p:cNvPicPr>
            <a:picLocks noChangeAspect="1"/>
          </p:cNvPicPr>
          <p:nvPr/>
        </p:nvPicPr>
        <p:blipFill>
          <a:blip r:embed="rId3" cstate="print"/>
          <a:srcRect t="77307"/>
          <a:stretch>
            <a:fillRect/>
          </a:stretch>
        </p:blipFill>
        <p:spPr>
          <a:xfrm>
            <a:off x="0" y="0"/>
            <a:ext cx="9144000" cy="768986"/>
          </a:xfrm>
          <a:prstGeom prst="rect">
            <a:avLst/>
          </a:prstGeom>
        </p:spPr>
      </p:pic>
      <p:pic>
        <p:nvPicPr>
          <p:cNvPr id="5" name="Picture 4" descr="ccNSO_Facebook_logo.png"/>
          <p:cNvPicPr>
            <a:picLocks noChangeAspect="1"/>
          </p:cNvPicPr>
          <p:nvPr/>
        </p:nvPicPr>
        <p:blipFill>
          <a:blip r:embed="rId4" cstate="print"/>
          <a:srcRect t="9100" b="37801"/>
          <a:stretch>
            <a:fillRect/>
          </a:stretch>
        </p:blipFill>
        <p:spPr>
          <a:xfrm>
            <a:off x="179512" y="0"/>
            <a:ext cx="1512168" cy="764704"/>
          </a:xfrm>
          <a:prstGeom prst="rect">
            <a:avLst/>
          </a:prstGeom>
        </p:spPr>
      </p:pic>
      <p:sp>
        <p:nvSpPr>
          <p:cNvPr id="8" name="Rectangle 7"/>
          <p:cNvSpPr>
            <a:spLocks/>
          </p:cNvSpPr>
          <p:nvPr/>
        </p:nvSpPr>
        <p:spPr bwMode="auto">
          <a:xfrm>
            <a:off x="1666229" y="1268760"/>
            <a:ext cx="4787222" cy="61555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57799" bIns="0">
            <a:spAutoFit/>
          </a:bodyPr>
          <a:lstStyle/>
          <a:p>
            <a:pPr marL="57150">
              <a:defRPr/>
            </a:pPr>
            <a:r>
              <a:rPr lang="lv-LV" sz="4000" dirty="0" err="1">
                <a:latin typeface="Arial Bold" charset="0"/>
                <a:cs typeface="Arial Bold" charset="0"/>
                <a:sym typeface="Arial Bold" charset="0"/>
              </a:rPr>
              <a:t>ccTLDs</a:t>
            </a:r>
            <a:r>
              <a:rPr lang="lv-LV" sz="4000" dirty="0">
                <a:latin typeface="Arial Bold" charset="0"/>
                <a:cs typeface="Arial Bold" charset="0"/>
                <a:sym typeface="Arial Bold" charset="0"/>
              </a:rPr>
              <a:t> </a:t>
            </a:r>
            <a:r>
              <a:rPr lang="lv-LV" sz="4000" dirty="0" err="1">
                <a:latin typeface="Arial Bold" charset="0"/>
                <a:cs typeface="Arial Bold" charset="0"/>
                <a:sym typeface="Arial Bold" charset="0"/>
              </a:rPr>
              <a:t>and</a:t>
            </a:r>
            <a:r>
              <a:rPr lang="lv-LV" sz="4000" dirty="0">
                <a:latin typeface="Arial Bold" charset="0"/>
                <a:cs typeface="Arial Bold" charset="0"/>
                <a:sym typeface="Arial Bold" charset="0"/>
              </a:rPr>
              <a:t> ICANN</a:t>
            </a:r>
            <a:endParaRPr lang="en-US" sz="4000" dirty="0">
              <a:latin typeface="Arial Bold" charset="0"/>
              <a:cs typeface="Arial Bold" charset="0"/>
              <a:sym typeface="Arial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4199" y="2708920"/>
            <a:ext cx="64903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lv-LV" sz="3600" dirty="0"/>
              <a:t>IANA </a:t>
            </a:r>
            <a:r>
              <a:rPr lang="lv-LV" sz="3600" dirty="0" err="1"/>
              <a:t>function</a:t>
            </a:r>
            <a:endParaRPr lang="lv-LV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lv-LV" sz="3600" dirty="0"/>
              <a:t>ccNSO </a:t>
            </a:r>
            <a:r>
              <a:rPr lang="lv-LV" sz="3600" dirty="0" err="1"/>
              <a:t>membership</a:t>
            </a:r>
            <a:endParaRPr lang="lv-LV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lv-LV" sz="3600" dirty="0" err="1"/>
              <a:t>Financial</a:t>
            </a:r>
            <a:r>
              <a:rPr lang="lv-LV" sz="3600" dirty="0"/>
              <a:t> </a:t>
            </a:r>
            <a:r>
              <a:rPr lang="lv-LV" sz="3600" dirty="0" err="1"/>
              <a:t>contributions</a:t>
            </a:r>
            <a:endParaRPr lang="lv-LV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lv-LV" sz="3600" dirty="0" err="1"/>
              <a:t>Documentation</a:t>
            </a:r>
            <a:r>
              <a:rPr lang="lv-LV" sz="3600" dirty="0"/>
              <a:t> </a:t>
            </a:r>
            <a:r>
              <a:rPr lang="lv-LV" sz="3600" dirty="0" err="1"/>
              <a:t>of</a:t>
            </a:r>
            <a:r>
              <a:rPr lang="lv-LV" sz="3600" dirty="0"/>
              <a:t> </a:t>
            </a:r>
            <a:r>
              <a:rPr lang="lv-LV" sz="3600" dirty="0" err="1"/>
              <a:t>relationship</a:t>
            </a:r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val="181963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NSO_Facebook_cover_2.png"/>
          <p:cNvPicPr>
            <a:picLocks noChangeAspect="1"/>
          </p:cNvPicPr>
          <p:nvPr/>
        </p:nvPicPr>
        <p:blipFill>
          <a:blip r:embed="rId2" cstate="print"/>
          <a:srcRect t="77307"/>
          <a:stretch>
            <a:fillRect/>
          </a:stretch>
        </p:blipFill>
        <p:spPr>
          <a:xfrm>
            <a:off x="0" y="0"/>
            <a:ext cx="9144000" cy="768986"/>
          </a:xfrm>
          <a:prstGeom prst="rect">
            <a:avLst/>
          </a:prstGeom>
        </p:spPr>
      </p:pic>
      <p:pic>
        <p:nvPicPr>
          <p:cNvPr id="5" name="Picture 4" descr="ccNSO_Facebook_logo.png"/>
          <p:cNvPicPr>
            <a:picLocks noChangeAspect="1"/>
          </p:cNvPicPr>
          <p:nvPr/>
        </p:nvPicPr>
        <p:blipFill>
          <a:blip r:embed="rId3" cstate="print"/>
          <a:srcRect t="9100" b="37801"/>
          <a:stretch>
            <a:fillRect/>
          </a:stretch>
        </p:blipFill>
        <p:spPr>
          <a:xfrm>
            <a:off x="179512" y="0"/>
            <a:ext cx="1512168" cy="76470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87824" y="2852936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800" b="1" dirty="0" err="1"/>
              <a:t>Thank</a:t>
            </a:r>
            <a:r>
              <a:rPr lang="lv-LV" sz="4800" b="1" dirty="0"/>
              <a:t> </a:t>
            </a:r>
            <a:r>
              <a:rPr lang="lv-LV" sz="4800" b="1" dirty="0" err="1"/>
              <a:t>you</a:t>
            </a:r>
            <a:r>
              <a:rPr lang="lv-LV" sz="4800" b="1" dirty="0"/>
              <a:t>!</a:t>
            </a:r>
          </a:p>
          <a:p>
            <a:r>
              <a:rPr lang="lv-LV" sz="4800" b="1" dirty="0" err="1"/>
              <a:t>Questions</a:t>
            </a:r>
            <a:r>
              <a:rPr lang="lv-LV" sz="4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24361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NSO_Facebook_cover_2.png"/>
          <p:cNvPicPr>
            <a:picLocks noChangeAspect="1"/>
          </p:cNvPicPr>
          <p:nvPr/>
        </p:nvPicPr>
        <p:blipFill>
          <a:blip r:embed="rId2" cstate="print"/>
          <a:srcRect t="77307"/>
          <a:stretch>
            <a:fillRect/>
          </a:stretch>
        </p:blipFill>
        <p:spPr>
          <a:xfrm>
            <a:off x="0" y="0"/>
            <a:ext cx="9144000" cy="768986"/>
          </a:xfrm>
          <a:prstGeom prst="rect">
            <a:avLst/>
          </a:prstGeom>
        </p:spPr>
      </p:pic>
      <p:pic>
        <p:nvPicPr>
          <p:cNvPr id="5" name="Picture 4" descr="ccNSO_Facebook_logo.png"/>
          <p:cNvPicPr>
            <a:picLocks noChangeAspect="1"/>
          </p:cNvPicPr>
          <p:nvPr/>
        </p:nvPicPr>
        <p:blipFill>
          <a:blip r:embed="rId3" cstate="print"/>
          <a:srcRect t="9100" b="37801"/>
          <a:stretch>
            <a:fillRect/>
          </a:stretch>
        </p:blipFill>
        <p:spPr>
          <a:xfrm>
            <a:off x="179512" y="0"/>
            <a:ext cx="1512168" cy="764704"/>
          </a:xfrm>
          <a:prstGeom prst="rect">
            <a:avLst/>
          </a:prstGeom>
        </p:spPr>
      </p:pic>
      <p:sp>
        <p:nvSpPr>
          <p:cNvPr id="8" name="Rectangle 7"/>
          <p:cNvSpPr>
            <a:spLocks/>
          </p:cNvSpPr>
          <p:nvPr/>
        </p:nvSpPr>
        <p:spPr bwMode="auto">
          <a:xfrm>
            <a:off x="2915816" y="1844824"/>
            <a:ext cx="2938462" cy="135413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57799" bIns="0">
            <a:spAutoFit/>
          </a:bodyPr>
          <a:lstStyle/>
          <a:p>
            <a:pPr marL="57150" algn="ctr">
              <a:defRPr/>
            </a:pPr>
            <a:r>
              <a:rPr lang="lv-LV" sz="88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old" charset="0"/>
                <a:cs typeface="Arial Bold" charset="0"/>
                <a:sym typeface="Arial Bold" charset="0"/>
              </a:rPr>
              <a:t>TLDs</a:t>
            </a:r>
            <a:endParaRPr lang="en-US" sz="8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old" charset="0"/>
              <a:cs typeface="Arial Bold" charset="0"/>
              <a:sym typeface="Aria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95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NSO_Facebook_cover_2.png"/>
          <p:cNvPicPr>
            <a:picLocks noChangeAspect="1"/>
          </p:cNvPicPr>
          <p:nvPr/>
        </p:nvPicPr>
        <p:blipFill>
          <a:blip r:embed="rId2" cstate="print"/>
          <a:srcRect t="77307"/>
          <a:stretch>
            <a:fillRect/>
          </a:stretch>
        </p:blipFill>
        <p:spPr>
          <a:xfrm>
            <a:off x="0" y="0"/>
            <a:ext cx="9144000" cy="768986"/>
          </a:xfrm>
          <a:prstGeom prst="rect">
            <a:avLst/>
          </a:prstGeom>
        </p:spPr>
      </p:pic>
      <p:pic>
        <p:nvPicPr>
          <p:cNvPr id="5" name="Picture 4" descr="ccNSO_Facebook_logo.png"/>
          <p:cNvPicPr>
            <a:picLocks noChangeAspect="1"/>
          </p:cNvPicPr>
          <p:nvPr/>
        </p:nvPicPr>
        <p:blipFill>
          <a:blip r:embed="rId3" cstate="print"/>
          <a:srcRect t="9100" b="37801"/>
          <a:stretch>
            <a:fillRect/>
          </a:stretch>
        </p:blipFill>
        <p:spPr>
          <a:xfrm>
            <a:off x="179512" y="0"/>
            <a:ext cx="1512168" cy="764704"/>
          </a:xfrm>
          <a:prstGeom prst="rect">
            <a:avLst/>
          </a:prstGeom>
        </p:spPr>
      </p:pic>
      <p:sp>
        <p:nvSpPr>
          <p:cNvPr id="8" name="Rectangle 7"/>
          <p:cNvSpPr>
            <a:spLocks/>
          </p:cNvSpPr>
          <p:nvPr/>
        </p:nvSpPr>
        <p:spPr bwMode="auto">
          <a:xfrm>
            <a:off x="2915816" y="1844824"/>
            <a:ext cx="2938462" cy="135413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57799" bIns="0">
            <a:spAutoFit/>
          </a:bodyPr>
          <a:lstStyle/>
          <a:p>
            <a:pPr marL="57150" algn="ctr">
              <a:defRPr/>
            </a:pPr>
            <a:r>
              <a:rPr lang="lv-LV" sz="88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old" charset="0"/>
                <a:cs typeface="Arial Bold" charset="0"/>
                <a:sym typeface="Arial Bold" charset="0"/>
              </a:rPr>
              <a:t>TLDs</a:t>
            </a:r>
            <a:endParaRPr lang="en-US" sz="8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old" charset="0"/>
              <a:cs typeface="Arial Bold" charset="0"/>
              <a:sym typeface="Arial Bold" charset="0"/>
            </a:endParaRPr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>
            <a:off x="467544" y="4005064"/>
            <a:ext cx="3449638" cy="11080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57799" bIns="0">
            <a:spAutoFit/>
          </a:bodyPr>
          <a:lstStyle/>
          <a:p>
            <a:pPr marL="57150" algn="ctr">
              <a:defRPr/>
            </a:pPr>
            <a:r>
              <a:rPr lang="lv-LV" sz="72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old" charset="0"/>
                <a:cs typeface="Arial Bold" charset="0"/>
                <a:sym typeface="Arial Bold" charset="0"/>
              </a:rPr>
              <a:t>ccTLDs</a:t>
            </a:r>
            <a:endParaRPr lang="en-US" sz="7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old" charset="0"/>
              <a:cs typeface="Arial Bold" charset="0"/>
              <a:sym typeface="Arial Bold" charset="0"/>
            </a:endParaRPr>
          </a:p>
        </p:txBody>
      </p:sp>
      <p:sp>
        <p:nvSpPr>
          <p:cNvPr id="10" name="Rectangle 7"/>
          <p:cNvSpPr>
            <a:spLocks/>
          </p:cNvSpPr>
          <p:nvPr/>
        </p:nvSpPr>
        <p:spPr bwMode="auto">
          <a:xfrm>
            <a:off x="5436096" y="4005063"/>
            <a:ext cx="2989263" cy="11080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57799" bIns="0">
            <a:spAutoFit/>
          </a:bodyPr>
          <a:lstStyle/>
          <a:p>
            <a:pPr marL="57150" algn="ctr">
              <a:defRPr/>
            </a:pPr>
            <a:r>
              <a:rPr lang="lv-LV" sz="72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old" charset="0"/>
                <a:cs typeface="Arial Bold" charset="0"/>
                <a:sym typeface="Arial Bold" charset="0"/>
              </a:rPr>
              <a:t>gTLDs</a:t>
            </a:r>
            <a:endParaRPr lang="en-US" sz="7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old" charset="0"/>
              <a:cs typeface="Arial Bold" charset="0"/>
              <a:sym typeface="Arial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allAtOnce"/>
      <p:bldP spid="1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NSO_Facebook_cover_2.png"/>
          <p:cNvPicPr>
            <a:picLocks noChangeAspect="1"/>
          </p:cNvPicPr>
          <p:nvPr/>
        </p:nvPicPr>
        <p:blipFill>
          <a:blip r:embed="rId3" cstate="print"/>
          <a:srcRect t="77307"/>
          <a:stretch>
            <a:fillRect/>
          </a:stretch>
        </p:blipFill>
        <p:spPr>
          <a:xfrm>
            <a:off x="0" y="0"/>
            <a:ext cx="9144000" cy="768986"/>
          </a:xfrm>
          <a:prstGeom prst="rect">
            <a:avLst/>
          </a:prstGeom>
        </p:spPr>
      </p:pic>
      <p:pic>
        <p:nvPicPr>
          <p:cNvPr id="5" name="Picture 4" descr="ccNSO_Facebook_logo.png"/>
          <p:cNvPicPr>
            <a:picLocks noChangeAspect="1"/>
          </p:cNvPicPr>
          <p:nvPr/>
        </p:nvPicPr>
        <p:blipFill>
          <a:blip r:embed="rId4" cstate="print"/>
          <a:srcRect t="9100" b="37801"/>
          <a:stretch>
            <a:fillRect/>
          </a:stretch>
        </p:blipFill>
        <p:spPr>
          <a:xfrm>
            <a:off x="179512" y="0"/>
            <a:ext cx="1512168" cy="764704"/>
          </a:xfrm>
          <a:prstGeom prst="rect">
            <a:avLst/>
          </a:prstGeom>
        </p:spPr>
      </p:pic>
      <p:sp>
        <p:nvSpPr>
          <p:cNvPr id="8" name="Rectangle 7"/>
          <p:cNvSpPr>
            <a:spLocks/>
          </p:cNvSpPr>
          <p:nvPr/>
        </p:nvSpPr>
        <p:spPr bwMode="auto">
          <a:xfrm>
            <a:off x="1763688" y="1365844"/>
            <a:ext cx="6316487" cy="73866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57799" bIns="0">
            <a:spAutoFit/>
          </a:bodyPr>
          <a:lstStyle/>
          <a:p>
            <a:pPr marL="57150" algn="ctr">
              <a:defRPr/>
            </a:pPr>
            <a:r>
              <a:rPr lang="lv-LV" sz="4800" dirty="0" err="1">
                <a:latin typeface="Arial Bold" charset="0"/>
                <a:cs typeface="Arial Bold" charset="0"/>
                <a:sym typeface="Arial Bold" charset="0"/>
              </a:rPr>
              <a:t>ccTLDs</a:t>
            </a:r>
            <a:r>
              <a:rPr lang="lv-LV" sz="4800" dirty="0">
                <a:latin typeface="Arial Bold" charset="0"/>
                <a:cs typeface="Arial Bold" charset="0"/>
                <a:sym typeface="Arial Bold" charset="0"/>
              </a:rPr>
              <a:t>: </a:t>
            </a:r>
            <a:r>
              <a:rPr lang="lv-LV" sz="4800" dirty="0" err="1">
                <a:latin typeface="Arial Bold" charset="0"/>
                <a:cs typeface="Arial Bold" charset="0"/>
                <a:sym typeface="Arial Bold" charset="0"/>
              </a:rPr>
              <a:t>General</a:t>
            </a:r>
            <a:r>
              <a:rPr lang="lv-LV" sz="4800" dirty="0">
                <a:latin typeface="Arial Bold" charset="0"/>
                <a:cs typeface="Arial Bold" charset="0"/>
                <a:sym typeface="Arial Bold" charset="0"/>
              </a:rPr>
              <a:t> </a:t>
            </a:r>
            <a:r>
              <a:rPr lang="lv-LV" sz="4800" dirty="0" err="1">
                <a:latin typeface="Arial Bold" charset="0"/>
                <a:cs typeface="Arial Bold" charset="0"/>
                <a:sym typeface="Arial Bold" charset="0"/>
              </a:rPr>
              <a:t>Info</a:t>
            </a:r>
            <a:endParaRPr lang="en-US" sz="6000" dirty="0">
              <a:latin typeface="Arial Bold" charset="0"/>
              <a:cs typeface="Arial Bold" charset="0"/>
              <a:sym typeface="Arial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78345" y="2701367"/>
            <a:ext cx="673735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 err="1"/>
              <a:t>Country</a:t>
            </a:r>
            <a:r>
              <a:rPr lang="lv-LV" sz="2800" dirty="0"/>
              <a:t> </a:t>
            </a:r>
            <a:r>
              <a:rPr lang="lv-LV" sz="2800" dirty="0" err="1"/>
              <a:t>code</a:t>
            </a:r>
            <a:r>
              <a:rPr lang="lv-LV" sz="2800" dirty="0"/>
              <a:t> Top </a:t>
            </a:r>
            <a:r>
              <a:rPr lang="lv-LV" sz="2800" dirty="0" err="1"/>
              <a:t>Level</a:t>
            </a:r>
            <a:r>
              <a:rPr lang="lv-LV" sz="2800" dirty="0"/>
              <a:t> </a:t>
            </a:r>
            <a:r>
              <a:rPr lang="lv-LV" sz="2800" dirty="0" err="1"/>
              <a:t>Domains</a:t>
            </a:r>
            <a:endParaRPr lang="lv-LV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 err="1"/>
              <a:t>Country</a:t>
            </a:r>
            <a:r>
              <a:rPr lang="lv-LV" sz="2800" dirty="0"/>
              <a:t> </a:t>
            </a:r>
            <a:r>
              <a:rPr lang="lv-LV" sz="2800" dirty="0" err="1"/>
              <a:t>code</a:t>
            </a:r>
            <a:r>
              <a:rPr lang="lv-LV" sz="2800" dirty="0"/>
              <a:t> </a:t>
            </a:r>
            <a:r>
              <a:rPr lang="lv-LV" sz="2800" dirty="0" err="1"/>
              <a:t>list</a:t>
            </a:r>
            <a:r>
              <a:rPr lang="lv-LV" sz="2800" dirty="0"/>
              <a:t> – ISO 3166-1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 err="1"/>
              <a:t>Local</a:t>
            </a:r>
            <a:r>
              <a:rPr lang="lv-LV" sz="2800" dirty="0"/>
              <a:t> </a:t>
            </a:r>
            <a:r>
              <a:rPr lang="lv-LV" sz="2800" dirty="0" err="1"/>
              <a:t>management</a:t>
            </a:r>
            <a:r>
              <a:rPr lang="lv-LV" sz="2800" dirty="0"/>
              <a:t> </a:t>
            </a:r>
            <a:r>
              <a:rPr lang="lv-LV" sz="2800" dirty="0" err="1"/>
              <a:t>and</a:t>
            </a:r>
            <a:r>
              <a:rPr lang="lv-LV" sz="2800" dirty="0"/>
              <a:t> </a:t>
            </a:r>
            <a:r>
              <a:rPr lang="lv-LV" sz="2800" dirty="0" err="1"/>
              <a:t>operation</a:t>
            </a:r>
            <a:endParaRPr lang="lv-LV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/>
              <a:t>Serve </a:t>
            </a:r>
            <a:r>
              <a:rPr lang="lv-LV" sz="2800" dirty="0" err="1"/>
              <a:t>Local</a:t>
            </a:r>
            <a:r>
              <a:rPr lang="lv-LV" sz="2800" dirty="0"/>
              <a:t> Internet </a:t>
            </a:r>
            <a:r>
              <a:rPr lang="lv-LV" sz="2800" dirty="0" err="1"/>
              <a:t>Community</a:t>
            </a:r>
            <a:endParaRPr lang="lv-LV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 err="1"/>
              <a:t>Own</a:t>
            </a:r>
            <a:r>
              <a:rPr lang="lv-LV" sz="2800" dirty="0"/>
              <a:t> </a:t>
            </a:r>
            <a:r>
              <a:rPr lang="lv-LV" sz="2800" dirty="0" err="1"/>
              <a:t>policy</a:t>
            </a:r>
            <a:endParaRPr lang="lv-LV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 err="1"/>
              <a:t>Local</a:t>
            </a:r>
            <a:r>
              <a:rPr lang="lv-LV" sz="2800" dirty="0"/>
              <a:t> </a:t>
            </a:r>
            <a:r>
              <a:rPr lang="lv-LV" sz="2800" dirty="0" err="1"/>
              <a:t>solution</a:t>
            </a:r>
            <a:r>
              <a:rPr lang="lv-LV" sz="2800" dirty="0"/>
              <a:t> </a:t>
            </a:r>
            <a:r>
              <a:rPr lang="lv-LV" sz="2800" dirty="0" err="1"/>
              <a:t>disputes</a:t>
            </a:r>
            <a:r>
              <a:rPr lang="lv-LV" sz="2800" dirty="0"/>
              <a:t>, UDRP - </a:t>
            </a:r>
            <a:r>
              <a:rPr lang="lv-LV" sz="2800" dirty="0" err="1"/>
              <a:t>optional</a:t>
            </a:r>
            <a:endParaRPr lang="lv-LV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 err="1"/>
              <a:t>Technical</a:t>
            </a:r>
            <a:r>
              <a:rPr lang="lv-LV" sz="2800" dirty="0"/>
              <a:t> </a:t>
            </a:r>
            <a:r>
              <a:rPr lang="lv-LV" sz="2800" dirty="0" err="1"/>
              <a:t>competency</a:t>
            </a: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382386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NSO_Facebook_cover_2.png"/>
          <p:cNvPicPr>
            <a:picLocks noChangeAspect="1"/>
          </p:cNvPicPr>
          <p:nvPr/>
        </p:nvPicPr>
        <p:blipFill>
          <a:blip r:embed="rId2" cstate="print"/>
          <a:srcRect t="77307"/>
          <a:stretch>
            <a:fillRect/>
          </a:stretch>
        </p:blipFill>
        <p:spPr>
          <a:xfrm>
            <a:off x="0" y="0"/>
            <a:ext cx="9144000" cy="768986"/>
          </a:xfrm>
          <a:prstGeom prst="rect">
            <a:avLst/>
          </a:prstGeom>
        </p:spPr>
      </p:pic>
      <p:pic>
        <p:nvPicPr>
          <p:cNvPr id="5" name="Picture 4" descr="ccNSO_Facebook_logo.png"/>
          <p:cNvPicPr>
            <a:picLocks noChangeAspect="1"/>
          </p:cNvPicPr>
          <p:nvPr/>
        </p:nvPicPr>
        <p:blipFill>
          <a:blip r:embed="rId3" cstate="print"/>
          <a:srcRect t="9100" b="37801"/>
          <a:stretch>
            <a:fillRect/>
          </a:stretch>
        </p:blipFill>
        <p:spPr>
          <a:xfrm>
            <a:off x="179512" y="0"/>
            <a:ext cx="1512168" cy="764704"/>
          </a:xfrm>
          <a:prstGeom prst="rect">
            <a:avLst/>
          </a:prstGeom>
        </p:spPr>
      </p:pic>
      <p:sp>
        <p:nvSpPr>
          <p:cNvPr id="8" name="Rectangle 7"/>
          <p:cNvSpPr>
            <a:spLocks/>
          </p:cNvSpPr>
          <p:nvPr/>
        </p:nvSpPr>
        <p:spPr bwMode="auto">
          <a:xfrm>
            <a:off x="1007199" y="1334551"/>
            <a:ext cx="5904516" cy="73866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57799" bIns="0">
            <a:spAutoFit/>
          </a:bodyPr>
          <a:lstStyle/>
          <a:p>
            <a:pPr marL="57150" algn="ctr">
              <a:defRPr/>
            </a:pPr>
            <a:r>
              <a:rPr lang="lv-LV" sz="4800" dirty="0" err="1">
                <a:latin typeface="Arial Bold" charset="0"/>
                <a:cs typeface="Arial Bold" charset="0"/>
                <a:sym typeface="Arial Bold" charset="0"/>
              </a:rPr>
              <a:t>ccTLDs</a:t>
            </a:r>
            <a:r>
              <a:rPr lang="lv-LV" sz="4800" dirty="0">
                <a:latin typeface="Arial Bold" charset="0"/>
                <a:cs typeface="Arial Bold" charset="0"/>
                <a:sym typeface="Arial Bold" charset="0"/>
              </a:rPr>
              <a:t>: </a:t>
            </a:r>
            <a:r>
              <a:rPr lang="lv-LV" sz="4800" dirty="0" err="1">
                <a:latin typeface="Arial Bold" charset="0"/>
                <a:cs typeface="Arial Bold" charset="0"/>
                <a:sym typeface="Arial Bold" charset="0"/>
              </a:rPr>
              <a:t>Governance</a:t>
            </a:r>
            <a:endParaRPr lang="en-US" sz="4800" dirty="0">
              <a:latin typeface="Arial Bold" charset="0"/>
              <a:cs typeface="Arial Bold" charset="0"/>
              <a:sym typeface="Arial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3181" y="2613550"/>
            <a:ext cx="5715091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800" dirty="0" err="1"/>
              <a:t>Legal</a:t>
            </a:r>
            <a:r>
              <a:rPr lang="lv-LV" sz="2800" dirty="0"/>
              <a:t> </a:t>
            </a:r>
            <a:r>
              <a:rPr lang="lv-LV" sz="2800" dirty="0" err="1"/>
              <a:t>Structure</a:t>
            </a:r>
            <a:r>
              <a:rPr lang="lv-LV" sz="2800" dirty="0"/>
              <a:t> – </a:t>
            </a:r>
            <a:r>
              <a:rPr lang="lv-LV" sz="2800" dirty="0" err="1"/>
              <a:t>mostly</a:t>
            </a:r>
            <a:r>
              <a:rPr lang="lv-LV" sz="2800" dirty="0"/>
              <a:t> </a:t>
            </a:r>
            <a:r>
              <a:rPr lang="lv-LV" sz="2800" dirty="0" err="1"/>
              <a:t>not-for-profit</a:t>
            </a:r>
            <a:endParaRPr lang="lv-LV" sz="2800" dirty="0"/>
          </a:p>
          <a:p>
            <a:r>
              <a:rPr lang="lv-LV" sz="2800" dirty="0" err="1"/>
              <a:t>Registration</a:t>
            </a:r>
            <a:r>
              <a:rPr lang="lv-LV" sz="2800" dirty="0"/>
              <a:t> </a:t>
            </a:r>
            <a:r>
              <a:rPr lang="lv-LV" sz="2800" dirty="0" err="1"/>
              <a:t>models</a:t>
            </a:r>
            <a:r>
              <a:rPr lang="lv-LV" sz="28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lv-LV" sz="2400" dirty="0" err="1"/>
              <a:t>Registry-Registrar</a:t>
            </a:r>
            <a:r>
              <a:rPr lang="lv-LV" sz="2400" dirty="0"/>
              <a:t> </a:t>
            </a:r>
            <a:r>
              <a:rPr lang="lv-LV" sz="2400" dirty="0" err="1"/>
              <a:t>model</a:t>
            </a:r>
            <a:endParaRPr lang="lv-LV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lv-LV" sz="2400" dirty="0" err="1"/>
              <a:t>Direct</a:t>
            </a:r>
            <a:r>
              <a:rPr lang="lv-LV" sz="2400" dirty="0"/>
              <a:t> </a:t>
            </a:r>
            <a:r>
              <a:rPr lang="lv-LV" sz="2400" dirty="0" err="1"/>
              <a:t>registrations</a:t>
            </a:r>
            <a:endParaRPr lang="lv-LV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lv-LV" sz="2400" dirty="0" err="1"/>
              <a:t>Mixed</a:t>
            </a:r>
            <a:r>
              <a:rPr lang="lv-LV" sz="2400" dirty="0"/>
              <a:t> </a:t>
            </a:r>
            <a:r>
              <a:rPr lang="lv-LV" sz="2400" dirty="0" err="1"/>
              <a:t>model</a:t>
            </a:r>
            <a:endParaRPr lang="lv-LV" sz="2400" dirty="0"/>
          </a:p>
          <a:p>
            <a:r>
              <a:rPr lang="lv-LV" sz="2800" dirty="0" err="1"/>
              <a:t>Management</a:t>
            </a:r>
            <a:r>
              <a:rPr lang="lv-LV" sz="2800" dirty="0"/>
              <a:t> </a:t>
            </a:r>
            <a:r>
              <a:rPr lang="lv-LV" sz="2800" dirty="0" err="1"/>
              <a:t>models</a:t>
            </a:r>
            <a:r>
              <a:rPr lang="lv-LV" sz="28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lv-LV" sz="2400" dirty="0" err="1"/>
              <a:t>Combined</a:t>
            </a:r>
            <a:r>
              <a:rPr lang="lv-LV" sz="2400" dirty="0"/>
              <a:t> </a:t>
            </a:r>
            <a:r>
              <a:rPr lang="lv-LV" sz="2400" dirty="0" err="1"/>
              <a:t>policy</a:t>
            </a:r>
            <a:r>
              <a:rPr lang="lv-LV" sz="2400" dirty="0"/>
              <a:t> </a:t>
            </a:r>
            <a:r>
              <a:rPr lang="lv-LV" sz="2400" dirty="0" err="1"/>
              <a:t>and</a:t>
            </a:r>
            <a:r>
              <a:rPr lang="lv-LV" sz="2400" dirty="0"/>
              <a:t> </a:t>
            </a:r>
            <a:r>
              <a:rPr lang="lv-LV" sz="2400" dirty="0" err="1"/>
              <a:t>registration</a:t>
            </a:r>
            <a:endParaRPr lang="lv-LV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lv-LV" sz="2400" dirty="0" err="1"/>
              <a:t>Separated</a:t>
            </a:r>
            <a:r>
              <a:rPr lang="lv-LV" sz="2400" dirty="0"/>
              <a:t> </a:t>
            </a:r>
            <a:r>
              <a:rPr lang="lv-LV" sz="2400" dirty="0" err="1"/>
              <a:t>policy</a:t>
            </a:r>
            <a:r>
              <a:rPr lang="lv-LV" sz="2400" dirty="0"/>
              <a:t> </a:t>
            </a:r>
            <a:r>
              <a:rPr lang="lv-LV" sz="2400" dirty="0" err="1"/>
              <a:t>and</a:t>
            </a:r>
            <a:r>
              <a:rPr lang="lv-LV" sz="2400" dirty="0"/>
              <a:t> </a:t>
            </a:r>
            <a:r>
              <a:rPr lang="lv-LV" sz="2400" dirty="0" err="1"/>
              <a:t>registration</a:t>
            </a:r>
            <a:endParaRPr lang="lv-LV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lv-LV" sz="2400" dirty="0" err="1"/>
              <a:t>Outsourced</a:t>
            </a:r>
            <a:r>
              <a:rPr lang="lv-LV" sz="2400" dirty="0"/>
              <a:t> </a:t>
            </a:r>
            <a:r>
              <a:rPr lang="lv-LV" sz="2400" dirty="0" err="1"/>
              <a:t>registration</a:t>
            </a:r>
            <a:r>
              <a:rPr lang="lv-LV" sz="2400" dirty="0"/>
              <a:t> </a:t>
            </a:r>
            <a:r>
              <a:rPr lang="lv-LV" sz="2400" dirty="0" err="1"/>
              <a:t>function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164927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NSO_Facebook_cover_2.png"/>
          <p:cNvPicPr>
            <a:picLocks noChangeAspect="1"/>
          </p:cNvPicPr>
          <p:nvPr/>
        </p:nvPicPr>
        <p:blipFill>
          <a:blip r:embed="rId2" cstate="print"/>
          <a:srcRect t="77307"/>
          <a:stretch>
            <a:fillRect/>
          </a:stretch>
        </p:blipFill>
        <p:spPr>
          <a:xfrm>
            <a:off x="0" y="0"/>
            <a:ext cx="9144000" cy="768986"/>
          </a:xfrm>
          <a:prstGeom prst="rect">
            <a:avLst/>
          </a:prstGeom>
        </p:spPr>
      </p:pic>
      <p:pic>
        <p:nvPicPr>
          <p:cNvPr id="5" name="Picture 4" descr="ccNSO_Facebook_logo.png"/>
          <p:cNvPicPr>
            <a:picLocks noChangeAspect="1"/>
          </p:cNvPicPr>
          <p:nvPr/>
        </p:nvPicPr>
        <p:blipFill>
          <a:blip r:embed="rId3" cstate="print"/>
          <a:srcRect t="9100" b="37801"/>
          <a:stretch>
            <a:fillRect/>
          </a:stretch>
        </p:blipFill>
        <p:spPr>
          <a:xfrm>
            <a:off x="179512" y="0"/>
            <a:ext cx="1512168" cy="764704"/>
          </a:xfrm>
          <a:prstGeom prst="rect">
            <a:avLst/>
          </a:prstGeom>
        </p:spPr>
      </p:pic>
      <p:sp>
        <p:nvSpPr>
          <p:cNvPr id="8" name="Rectangle 7"/>
          <p:cNvSpPr>
            <a:spLocks/>
          </p:cNvSpPr>
          <p:nvPr/>
        </p:nvSpPr>
        <p:spPr bwMode="auto">
          <a:xfrm>
            <a:off x="1865604" y="1334551"/>
            <a:ext cx="4187699" cy="73866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57799" bIns="0">
            <a:spAutoFit/>
          </a:bodyPr>
          <a:lstStyle/>
          <a:p>
            <a:pPr marL="57150" algn="ctr">
              <a:defRPr/>
            </a:pPr>
            <a:r>
              <a:rPr lang="lv-LV" sz="4800" dirty="0" err="1">
                <a:latin typeface="Arial Bold" charset="0"/>
                <a:cs typeface="Arial Bold" charset="0"/>
                <a:sym typeface="Arial Bold" charset="0"/>
              </a:rPr>
              <a:t>ccTLDs</a:t>
            </a:r>
            <a:r>
              <a:rPr lang="lv-LV" sz="4800" dirty="0">
                <a:latin typeface="Arial Bold" charset="0"/>
                <a:cs typeface="Arial Bold" charset="0"/>
                <a:sym typeface="Arial Bold" charset="0"/>
              </a:rPr>
              <a:t>: </a:t>
            </a:r>
            <a:r>
              <a:rPr lang="lv-LV" sz="4800" dirty="0" err="1">
                <a:latin typeface="Arial Bold" charset="0"/>
                <a:cs typeface="Arial Bold" charset="0"/>
                <a:sym typeface="Arial Bold" charset="0"/>
              </a:rPr>
              <a:t>Policy</a:t>
            </a:r>
            <a:endParaRPr lang="en-US" sz="4800" dirty="0">
              <a:latin typeface="Arial Bold" charset="0"/>
              <a:cs typeface="Arial Bold" charset="0"/>
              <a:sym typeface="Arial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3181" y="2613550"/>
            <a:ext cx="4937634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800" dirty="0" err="1"/>
              <a:t>Local</a:t>
            </a:r>
            <a:r>
              <a:rPr lang="lv-LV" sz="2800" dirty="0"/>
              <a:t> </a:t>
            </a:r>
            <a:r>
              <a:rPr lang="lv-LV" sz="2800" dirty="0" err="1"/>
              <a:t>policy</a:t>
            </a:r>
            <a:r>
              <a:rPr lang="lv-LV" sz="2800" dirty="0"/>
              <a:t> </a:t>
            </a:r>
            <a:r>
              <a:rPr lang="lv-LV" sz="2800" dirty="0" err="1"/>
              <a:t>reflect</a:t>
            </a:r>
            <a:r>
              <a:rPr lang="lv-LV" sz="2800" dirty="0"/>
              <a:t>:</a:t>
            </a:r>
          </a:p>
          <a:p>
            <a:pPr marL="457200" indent="-457200">
              <a:buFontTx/>
              <a:buChar char="-"/>
            </a:pPr>
            <a:r>
              <a:rPr lang="lv-LV" sz="2800" dirty="0" err="1"/>
              <a:t>local</a:t>
            </a:r>
            <a:r>
              <a:rPr lang="lv-LV" sz="2800" dirty="0"/>
              <a:t> </a:t>
            </a:r>
            <a:r>
              <a:rPr lang="lv-LV" sz="2800" dirty="0" err="1"/>
              <a:t>legal</a:t>
            </a:r>
            <a:r>
              <a:rPr lang="lv-LV" sz="2800" dirty="0"/>
              <a:t> </a:t>
            </a:r>
            <a:r>
              <a:rPr lang="lv-LV" sz="2800" dirty="0" err="1"/>
              <a:t>structure</a:t>
            </a:r>
            <a:r>
              <a:rPr lang="lv-LV" sz="2800" dirty="0"/>
              <a:t> </a:t>
            </a:r>
            <a:r>
              <a:rPr lang="lv-LV" sz="2800" dirty="0" err="1"/>
              <a:t>and</a:t>
            </a:r>
            <a:r>
              <a:rPr lang="lv-LV" sz="2800" dirty="0"/>
              <a:t> </a:t>
            </a:r>
            <a:r>
              <a:rPr lang="lv-LV" sz="2800" dirty="0" err="1"/>
              <a:t>laws</a:t>
            </a:r>
            <a:r>
              <a:rPr lang="lv-LV" sz="2800" dirty="0"/>
              <a:t>,</a:t>
            </a:r>
          </a:p>
          <a:p>
            <a:pPr marL="457200" indent="-457200">
              <a:buFontTx/>
              <a:buChar char="-"/>
            </a:pPr>
            <a:r>
              <a:rPr lang="lv-LV" sz="2800" dirty="0" err="1" smtClean="0"/>
              <a:t>local</a:t>
            </a:r>
            <a:r>
              <a:rPr lang="lv-LV" sz="2800" dirty="0" smtClean="0"/>
              <a:t> </a:t>
            </a:r>
            <a:r>
              <a:rPr lang="lv-LV" sz="2800" dirty="0" err="1"/>
              <a:t>public</a:t>
            </a:r>
            <a:r>
              <a:rPr lang="lv-LV" sz="2800" dirty="0"/>
              <a:t> </a:t>
            </a:r>
            <a:r>
              <a:rPr lang="lv-LV" sz="2800" dirty="0" err="1"/>
              <a:t>policy</a:t>
            </a:r>
            <a:r>
              <a:rPr lang="lv-LV" sz="2800" dirty="0"/>
              <a:t> </a:t>
            </a:r>
          </a:p>
          <a:p>
            <a:pPr marL="457200" indent="-457200">
              <a:buFontTx/>
              <a:buChar char="-"/>
            </a:pPr>
            <a:r>
              <a:rPr lang="lv-LV" sz="2800" dirty="0" err="1" smtClean="0"/>
              <a:t>local</a:t>
            </a:r>
            <a:r>
              <a:rPr lang="lv-LV" sz="2800" dirty="0" smtClean="0"/>
              <a:t> </a:t>
            </a:r>
            <a:r>
              <a:rPr lang="lv-LV" sz="2800" dirty="0" err="1"/>
              <a:t>Custom</a:t>
            </a:r>
            <a:endParaRPr lang="lv-LV" sz="2800" dirty="0"/>
          </a:p>
          <a:p>
            <a:r>
              <a:rPr lang="lv-LV" sz="2800" dirty="0" err="1"/>
              <a:t>Example</a:t>
            </a:r>
            <a:r>
              <a:rPr lang="lv-LV" sz="2800" dirty="0"/>
              <a:t>: WHOIS </a:t>
            </a:r>
            <a:r>
              <a:rPr lang="lv-LV" sz="2800" dirty="0" err="1"/>
              <a:t>defined</a:t>
            </a:r>
            <a:r>
              <a:rPr lang="lv-LV" sz="2800" dirty="0"/>
              <a:t> </a:t>
            </a:r>
            <a:r>
              <a:rPr lang="lv-LV" sz="2800" dirty="0" err="1"/>
              <a:t>locally</a:t>
            </a:r>
            <a:endParaRPr lang="lv-LV" sz="2800" dirty="0"/>
          </a:p>
          <a:p>
            <a:endParaRPr lang="lv-LV" sz="2800" dirty="0"/>
          </a:p>
          <a:p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44034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NSO_Facebook_cover_2.png"/>
          <p:cNvPicPr>
            <a:picLocks noChangeAspect="1"/>
          </p:cNvPicPr>
          <p:nvPr/>
        </p:nvPicPr>
        <p:blipFill>
          <a:blip r:embed="rId2" cstate="print"/>
          <a:srcRect t="77307"/>
          <a:stretch>
            <a:fillRect/>
          </a:stretch>
        </p:blipFill>
        <p:spPr>
          <a:xfrm>
            <a:off x="0" y="0"/>
            <a:ext cx="9144000" cy="768986"/>
          </a:xfrm>
          <a:prstGeom prst="rect">
            <a:avLst/>
          </a:prstGeom>
        </p:spPr>
      </p:pic>
      <p:pic>
        <p:nvPicPr>
          <p:cNvPr id="5" name="Picture 4" descr="ccNSO_Facebook_logo.png"/>
          <p:cNvPicPr>
            <a:picLocks noChangeAspect="1"/>
          </p:cNvPicPr>
          <p:nvPr/>
        </p:nvPicPr>
        <p:blipFill>
          <a:blip r:embed="rId3" cstate="print"/>
          <a:srcRect t="9100" b="37801"/>
          <a:stretch>
            <a:fillRect/>
          </a:stretch>
        </p:blipFill>
        <p:spPr>
          <a:xfrm>
            <a:off x="179512" y="0"/>
            <a:ext cx="1512168" cy="764704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3528" y="1268760"/>
            <a:ext cx="846577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GB" sz="4400" b="1" dirty="0"/>
              <a:t>Regional </a:t>
            </a:r>
            <a:r>
              <a:rPr lang="en-GB" sz="4400" b="1" dirty="0" err="1"/>
              <a:t>ccTLD</a:t>
            </a:r>
            <a:r>
              <a:rPr lang="en-GB" sz="4400" b="1" dirty="0"/>
              <a:t> organisations </a:t>
            </a:r>
            <a:endParaRPr lang="nl-BE" b="1" dirty="0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395536" y="4077072"/>
            <a:ext cx="8575154" cy="1487002"/>
            <a:chOff x="885776" y="3652664"/>
            <a:chExt cx="10855124" cy="1882180"/>
          </a:xfrm>
        </p:grpSpPr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885776" y="3652664"/>
              <a:ext cx="10855124" cy="1882180"/>
              <a:chOff x="525736" y="6965032"/>
              <a:chExt cx="10855124" cy="1882180"/>
            </a:xfrm>
          </p:grpSpPr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736" y="7037040"/>
                <a:ext cx="1728192" cy="17927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86576" y="6965032"/>
                <a:ext cx="3294284" cy="17834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1" descr="centr-rond-web-tag.jpg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54328" y="6965032"/>
                <a:ext cx="1882180" cy="1882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8024" y="3940696"/>
              <a:ext cx="2219466" cy="1129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23528" y="2060923"/>
            <a:ext cx="117363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GB" sz="3600" dirty="0">
                <a:solidFill>
                  <a:schemeClr val="tx2"/>
                </a:solidFill>
              </a:rPr>
              <a:t>Formed by the ccTLD registries</a:t>
            </a:r>
            <a:endParaRPr lang="nl-BE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814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NSO_Facebook_cover_2.png"/>
          <p:cNvPicPr>
            <a:picLocks noChangeAspect="1"/>
          </p:cNvPicPr>
          <p:nvPr/>
        </p:nvPicPr>
        <p:blipFill>
          <a:blip r:embed="rId3" cstate="print"/>
          <a:srcRect t="77307"/>
          <a:stretch>
            <a:fillRect/>
          </a:stretch>
        </p:blipFill>
        <p:spPr>
          <a:xfrm>
            <a:off x="0" y="0"/>
            <a:ext cx="9144000" cy="768986"/>
          </a:xfrm>
          <a:prstGeom prst="rect">
            <a:avLst/>
          </a:prstGeom>
        </p:spPr>
      </p:pic>
      <p:pic>
        <p:nvPicPr>
          <p:cNvPr id="5" name="Picture 4" descr="ccNSO_Facebook_logo.png"/>
          <p:cNvPicPr>
            <a:picLocks noChangeAspect="1"/>
          </p:cNvPicPr>
          <p:nvPr/>
        </p:nvPicPr>
        <p:blipFill>
          <a:blip r:embed="rId4" cstate="print"/>
          <a:srcRect t="9100" b="37801"/>
          <a:stretch>
            <a:fillRect/>
          </a:stretch>
        </p:blipFill>
        <p:spPr>
          <a:xfrm>
            <a:off x="179512" y="0"/>
            <a:ext cx="1512168" cy="764704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3528" y="1154996"/>
            <a:ext cx="253787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lv-LV" sz="4400" b="1" dirty="0"/>
              <a:t>ccNSO - </a:t>
            </a:r>
            <a:endParaRPr lang="nl-BE" b="1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23528" y="1852045"/>
            <a:ext cx="814466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lv-LV" sz="3600" b="1" dirty="0" err="1">
                <a:solidFill>
                  <a:schemeClr val="tx2"/>
                </a:solidFill>
              </a:rPr>
              <a:t>Voluntary</a:t>
            </a:r>
            <a:r>
              <a:rPr lang="lv-LV" sz="3600" b="1" dirty="0">
                <a:solidFill>
                  <a:schemeClr val="tx2"/>
                </a:solidFill>
              </a:rPr>
              <a:t> </a:t>
            </a:r>
            <a:r>
              <a:rPr lang="lv-LV" sz="3600" b="1" dirty="0" err="1">
                <a:solidFill>
                  <a:schemeClr val="tx2"/>
                </a:solidFill>
              </a:rPr>
              <a:t>organisation</a:t>
            </a:r>
            <a:r>
              <a:rPr lang="lv-LV" sz="3600" b="1" dirty="0">
                <a:solidFill>
                  <a:schemeClr val="tx2"/>
                </a:solidFill>
              </a:rPr>
              <a:t> </a:t>
            </a:r>
            <a:r>
              <a:rPr lang="lv-LV" sz="3600" b="1" dirty="0" err="1">
                <a:solidFill>
                  <a:schemeClr val="tx2"/>
                </a:solidFill>
              </a:rPr>
              <a:t>for</a:t>
            </a:r>
            <a:r>
              <a:rPr lang="lv-LV" sz="3600" b="1" dirty="0">
                <a:solidFill>
                  <a:schemeClr val="tx2"/>
                </a:solidFill>
              </a:rPr>
              <a:t> </a:t>
            </a:r>
            <a:r>
              <a:rPr lang="lv-LV" sz="3600" b="1" dirty="0" err="1">
                <a:solidFill>
                  <a:schemeClr val="tx2"/>
                </a:solidFill>
              </a:rPr>
              <a:t>ccTLDs</a:t>
            </a:r>
            <a:endParaRPr lang="nl-BE" sz="3200" b="1" dirty="0">
              <a:solidFill>
                <a:schemeClr val="tx2"/>
              </a:solidFill>
            </a:endParaRPr>
          </a:p>
        </p:txBody>
      </p:sp>
      <p:sp>
        <p:nvSpPr>
          <p:cNvPr id="15" name="Text Placeholder 4"/>
          <p:cNvSpPr>
            <a:spLocks noGrp="1"/>
          </p:cNvSpPr>
          <p:nvPr/>
        </p:nvSpPr>
        <p:spPr>
          <a:xfrm>
            <a:off x="663260" y="2528610"/>
            <a:ext cx="2743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pitchFamily="22" charset="0"/>
              <a:buNone/>
              <a:defRPr/>
            </a:pPr>
            <a:endParaRPr lang="en-US" sz="28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lv-LV" sz="3200" dirty="0">
                <a:solidFill>
                  <a:srgbClr val="000000"/>
                </a:solidFill>
              </a:rPr>
              <a:t>165</a:t>
            </a:r>
            <a:r>
              <a:rPr lang="en-US" sz="3200" dirty="0">
                <a:solidFill>
                  <a:srgbClr val="000000"/>
                </a:solidFill>
              </a:rPr>
              <a:t> members </a:t>
            </a:r>
            <a:r>
              <a:rPr lang="en-US" sz="2800" dirty="0">
                <a:solidFill>
                  <a:srgbClr val="000000"/>
                </a:solidFill>
              </a:rPr>
              <a:t>(</a:t>
            </a:r>
            <a:r>
              <a:rPr lang="lv-LV" sz="2800" dirty="0" err="1">
                <a:solidFill>
                  <a:srgbClr val="000000"/>
                </a:solidFill>
              </a:rPr>
              <a:t>June</a:t>
            </a:r>
            <a:r>
              <a:rPr lang="en-US" sz="2800" dirty="0">
                <a:solidFill>
                  <a:srgbClr val="000000"/>
                </a:solidFill>
              </a:rPr>
              <a:t> 201</a:t>
            </a:r>
            <a:r>
              <a:rPr lang="lv-LV" sz="2800" dirty="0">
                <a:solidFill>
                  <a:srgbClr val="000000"/>
                </a:solidFill>
              </a:rPr>
              <a:t>8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  <a:endParaRPr lang="en-US" dirty="0"/>
          </a:p>
        </p:txBody>
      </p:sp>
      <p:pic>
        <p:nvPicPr>
          <p:cNvPr id="16" name="Picture 15" descr="ccNSO-reps.png"/>
          <p:cNvPicPr>
            <a:picLocks noGrp="1"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41" b="-1141"/>
          <a:stretch>
            <a:fillRect/>
          </a:stretch>
        </p:blipFill>
        <p:spPr bwMode="auto">
          <a:xfrm>
            <a:off x="3203848" y="1844824"/>
            <a:ext cx="5486400" cy="4343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3664223" y="3329137"/>
            <a:ext cx="5603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800"/>
              <a:t> </a:t>
            </a:r>
            <a:r>
              <a:rPr lang="en-US" sz="4800" b="1">
                <a:latin typeface="Calibri" charset="0"/>
                <a:cs typeface="Calibri" charset="0"/>
              </a:rPr>
              <a:t>5</a:t>
            </a:r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6116548" y="3256112"/>
            <a:ext cx="8627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800" dirty="0"/>
              <a:t> </a:t>
            </a:r>
            <a:r>
              <a:rPr lang="lv-LV" sz="4800" b="1" dirty="0">
                <a:latin typeface="Calibri" charset="0"/>
                <a:cs typeface="Calibri" charset="0"/>
              </a:rPr>
              <a:t>44</a:t>
            </a:r>
            <a:endParaRPr lang="en-US" sz="4800" b="1" dirty="0">
              <a:latin typeface="Calibri" charset="0"/>
              <a:cs typeface="Calibri" charset="0"/>
            </a:endParaRPr>
          </a:p>
        </p:txBody>
      </p:sp>
      <p:sp>
        <p:nvSpPr>
          <p:cNvPr id="19" name="TextBox 12"/>
          <p:cNvSpPr txBox="1">
            <a:spLocks noChangeArrowheads="1"/>
          </p:cNvSpPr>
          <p:nvPr/>
        </p:nvSpPr>
        <p:spPr bwMode="auto">
          <a:xfrm>
            <a:off x="4300449" y="4224487"/>
            <a:ext cx="8627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800" dirty="0"/>
              <a:t> </a:t>
            </a:r>
            <a:r>
              <a:rPr lang="en-US" sz="4800" b="1" dirty="0">
                <a:latin typeface="Calibri" charset="0"/>
                <a:cs typeface="Calibri" charset="0"/>
              </a:rPr>
              <a:t>2</a:t>
            </a:r>
            <a:r>
              <a:rPr lang="lv-LV" sz="4800" b="1" dirty="0">
                <a:latin typeface="Calibri" charset="0"/>
                <a:cs typeface="Calibri" charset="0"/>
              </a:rPr>
              <a:t>7</a:t>
            </a:r>
            <a:endParaRPr lang="en-US" sz="4800" b="1" dirty="0">
              <a:latin typeface="Calibri" charset="0"/>
              <a:cs typeface="Calibri" charset="0"/>
            </a:endParaRP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5932399" y="4386412"/>
            <a:ext cx="8627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800" dirty="0"/>
              <a:t> </a:t>
            </a:r>
            <a:r>
              <a:rPr lang="en-US" sz="4800" b="1" dirty="0">
                <a:latin typeface="Calibri" charset="0"/>
                <a:cs typeface="Calibri" charset="0"/>
              </a:rPr>
              <a:t>3</a:t>
            </a:r>
            <a:r>
              <a:rPr lang="lv-LV" sz="4800" b="1" dirty="0">
                <a:latin typeface="Calibri" charset="0"/>
                <a:cs typeface="Calibri" charset="0"/>
              </a:rPr>
              <a:t>7</a:t>
            </a:r>
            <a:endParaRPr lang="en-US" sz="4800" b="1" dirty="0">
              <a:latin typeface="Calibri" charset="0"/>
              <a:cs typeface="Calibri" charset="0"/>
            </a:endParaRPr>
          </a:p>
        </p:txBody>
      </p:sp>
      <p:sp>
        <p:nvSpPr>
          <p:cNvPr id="21" name="TextBox 14"/>
          <p:cNvSpPr txBox="1">
            <a:spLocks noChangeArrowheads="1"/>
          </p:cNvSpPr>
          <p:nvPr/>
        </p:nvSpPr>
        <p:spPr bwMode="auto">
          <a:xfrm>
            <a:off x="7492117" y="3911749"/>
            <a:ext cx="8627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800" dirty="0"/>
              <a:t> </a:t>
            </a:r>
            <a:r>
              <a:rPr lang="lv-LV" sz="4800" b="1" dirty="0">
                <a:latin typeface="Calibri" charset="0"/>
                <a:cs typeface="Calibri" charset="0"/>
              </a:rPr>
              <a:t>52</a:t>
            </a:r>
            <a:endParaRPr lang="en-US" sz="4800" b="1" dirty="0">
              <a:latin typeface="Calibri" charset="0"/>
              <a:cs typeface="Calibri" charset="0"/>
            </a:endParaRPr>
          </a:p>
        </p:txBody>
      </p:sp>
      <p:sp>
        <p:nvSpPr>
          <p:cNvPr id="22" name="TextBox 15"/>
          <p:cNvSpPr txBox="1"/>
          <p:nvPr/>
        </p:nvSpPr>
        <p:spPr>
          <a:xfrm>
            <a:off x="5200923" y="6339037"/>
            <a:ext cx="31877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22" charset="0"/>
                <a:ea typeface="ＭＳ Ｐゴシック" pitchFamily="22" charset="-128"/>
                <a:cs typeface="ＭＳ Ｐゴシック" pitchFamily="22" charset="-128"/>
              </a:rPr>
              <a:t>Observers: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22" charset="0"/>
                <a:ea typeface="ＭＳ Ｐゴシック" pitchFamily="22" charset="-128"/>
                <a:cs typeface="ＭＳ Ｐゴシック" pitchFamily="22" charset="-128"/>
              </a:rPr>
              <a:t>AfTLD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22" charset="0"/>
                <a:ea typeface="ＭＳ Ｐゴシック" pitchFamily="22" charset="-128"/>
                <a:cs typeface="ＭＳ Ｐゴシック" pitchFamily="22" charset="-128"/>
              </a:rPr>
              <a:t>, APTLD, CENTR, LACTLD</a:t>
            </a:r>
          </a:p>
        </p:txBody>
      </p:sp>
    </p:spTree>
    <p:extLst>
      <p:ext uri="{BB962C8B-B14F-4D97-AF65-F5344CB8AC3E}">
        <p14:creationId xmlns:p14="http://schemas.microsoft.com/office/powerpoint/2010/main" val="2608332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NSO_Facebook_cover_2.png"/>
          <p:cNvPicPr>
            <a:picLocks noChangeAspect="1"/>
          </p:cNvPicPr>
          <p:nvPr/>
        </p:nvPicPr>
        <p:blipFill>
          <a:blip r:embed="rId3" cstate="print"/>
          <a:srcRect t="77307"/>
          <a:stretch>
            <a:fillRect/>
          </a:stretch>
        </p:blipFill>
        <p:spPr>
          <a:xfrm>
            <a:off x="0" y="0"/>
            <a:ext cx="9144000" cy="768986"/>
          </a:xfrm>
          <a:prstGeom prst="rect">
            <a:avLst/>
          </a:prstGeom>
        </p:spPr>
      </p:pic>
      <p:pic>
        <p:nvPicPr>
          <p:cNvPr id="5" name="Picture 4" descr="ccNSO_Facebook_logo.png"/>
          <p:cNvPicPr>
            <a:picLocks noChangeAspect="1"/>
          </p:cNvPicPr>
          <p:nvPr/>
        </p:nvPicPr>
        <p:blipFill>
          <a:blip r:embed="rId4" cstate="print"/>
          <a:srcRect t="9100" b="37801"/>
          <a:stretch>
            <a:fillRect/>
          </a:stretch>
        </p:blipFill>
        <p:spPr>
          <a:xfrm>
            <a:off x="179512" y="0"/>
            <a:ext cx="1512168" cy="764704"/>
          </a:xfrm>
          <a:prstGeom prst="rect">
            <a:avLst/>
          </a:prstGeom>
        </p:spPr>
      </p:pic>
      <p:sp>
        <p:nvSpPr>
          <p:cNvPr id="8" name="Rectangle 7"/>
          <p:cNvSpPr>
            <a:spLocks/>
          </p:cNvSpPr>
          <p:nvPr/>
        </p:nvSpPr>
        <p:spPr bwMode="auto">
          <a:xfrm>
            <a:off x="1695802" y="1123400"/>
            <a:ext cx="7070096" cy="12311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57799" bIns="0">
            <a:spAutoFit/>
          </a:bodyPr>
          <a:lstStyle/>
          <a:p>
            <a:pPr marL="57150">
              <a:defRPr/>
            </a:pPr>
            <a:r>
              <a:rPr lang="lv-LV" sz="4000" dirty="0" err="1">
                <a:latin typeface="Arial Bold" charset="0"/>
                <a:cs typeface="Arial Bold" charset="0"/>
                <a:sym typeface="Arial Bold" charset="0"/>
              </a:rPr>
              <a:t>What</a:t>
            </a:r>
            <a:r>
              <a:rPr lang="lv-LV" sz="4000" dirty="0">
                <a:latin typeface="Arial Bold" charset="0"/>
                <a:cs typeface="Arial Bold" charset="0"/>
                <a:sym typeface="Arial Bold" charset="0"/>
              </a:rPr>
              <a:t> do </a:t>
            </a:r>
            <a:r>
              <a:rPr lang="lv-LV" sz="4000" dirty="0" err="1">
                <a:latin typeface="Arial Bold" charset="0"/>
                <a:cs typeface="Arial Bold" charset="0"/>
                <a:sym typeface="Arial Bold" charset="0"/>
              </a:rPr>
              <a:t>the</a:t>
            </a:r>
            <a:r>
              <a:rPr lang="lv-LV" sz="4000" dirty="0">
                <a:latin typeface="Arial Bold" charset="0"/>
                <a:cs typeface="Arial Bold" charset="0"/>
                <a:sym typeface="Arial Bold" charset="0"/>
              </a:rPr>
              <a:t> ccNSO </a:t>
            </a:r>
            <a:r>
              <a:rPr lang="lv-LV" sz="4000" dirty="0" err="1">
                <a:latin typeface="Arial Bold" charset="0"/>
                <a:cs typeface="Arial Bold" charset="0"/>
                <a:sym typeface="Arial Bold" charset="0"/>
              </a:rPr>
              <a:t>members</a:t>
            </a:r>
            <a:r>
              <a:rPr lang="lv-LV" sz="4000" dirty="0">
                <a:latin typeface="Arial Bold" charset="0"/>
                <a:cs typeface="Arial Bold" charset="0"/>
                <a:sym typeface="Arial Bold" charset="0"/>
              </a:rPr>
              <a:t> do?</a:t>
            </a:r>
            <a:endParaRPr lang="en-US" sz="4000" dirty="0">
              <a:latin typeface="Arial Bold" charset="0"/>
              <a:cs typeface="Arial Bold" charset="0"/>
              <a:sym typeface="Arial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2996952"/>
            <a:ext cx="72982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lv-LV" sz="3600" dirty="0" err="1"/>
              <a:t>Elect</a:t>
            </a:r>
            <a:r>
              <a:rPr lang="lv-LV" sz="3600" dirty="0"/>
              <a:t> </a:t>
            </a:r>
            <a:r>
              <a:rPr lang="lv-LV" sz="3600" dirty="0" err="1"/>
              <a:t>the</a:t>
            </a:r>
            <a:r>
              <a:rPr lang="lv-LV" sz="3600" dirty="0"/>
              <a:t> </a:t>
            </a:r>
            <a:r>
              <a:rPr lang="lv-LV" sz="3600" dirty="0" err="1"/>
              <a:t>Council</a:t>
            </a:r>
            <a:endParaRPr lang="lv-LV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lv-LV" sz="3600" dirty="0" err="1"/>
              <a:t>Select</a:t>
            </a:r>
            <a:r>
              <a:rPr lang="lv-LV" sz="3600" dirty="0"/>
              <a:t> 2 ICANN </a:t>
            </a:r>
            <a:r>
              <a:rPr lang="lv-LV" sz="3600" dirty="0" err="1"/>
              <a:t>Board</a:t>
            </a:r>
            <a:r>
              <a:rPr lang="lv-LV" sz="3600" dirty="0"/>
              <a:t> </a:t>
            </a:r>
            <a:r>
              <a:rPr lang="lv-LV" sz="3600" dirty="0" err="1"/>
              <a:t>members</a:t>
            </a:r>
            <a:endParaRPr lang="lv-LV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lv-LV" sz="3600" dirty="0" err="1"/>
              <a:t>Vote</a:t>
            </a:r>
            <a:r>
              <a:rPr lang="lv-LV" sz="3600" dirty="0"/>
              <a:t> </a:t>
            </a:r>
            <a:r>
              <a:rPr lang="lv-LV" sz="3600" dirty="0" err="1"/>
              <a:t>on</a:t>
            </a:r>
            <a:r>
              <a:rPr lang="lv-LV" sz="3600" dirty="0"/>
              <a:t> </a:t>
            </a:r>
            <a:r>
              <a:rPr lang="lv-LV" sz="3600" dirty="0" err="1"/>
              <a:t>policies</a:t>
            </a:r>
            <a:r>
              <a:rPr lang="lv-LV" sz="3600" dirty="0"/>
              <a:t> </a:t>
            </a:r>
            <a:r>
              <a:rPr lang="lv-LV" sz="3600" dirty="0" err="1"/>
              <a:t>and</a:t>
            </a:r>
            <a:r>
              <a:rPr lang="lv-LV" sz="3600" dirty="0"/>
              <a:t> Council </a:t>
            </a:r>
            <a:r>
              <a:rPr lang="lv-LV" sz="3600" dirty="0" err="1"/>
              <a:t>resolutions</a:t>
            </a:r>
            <a:endParaRPr lang="lv-LV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lv-LV" sz="3600" dirty="0" err="1"/>
              <a:t>Participate</a:t>
            </a:r>
            <a:r>
              <a:rPr lang="lv-LV" sz="3600" dirty="0"/>
              <a:t> </a:t>
            </a:r>
            <a:r>
              <a:rPr lang="lv-LV" sz="3600" dirty="0" err="1"/>
              <a:t>in</a:t>
            </a:r>
            <a:r>
              <a:rPr lang="lv-LV" sz="3600" dirty="0"/>
              <a:t> </a:t>
            </a:r>
            <a:r>
              <a:rPr lang="lv-LV" sz="3600" dirty="0" err="1"/>
              <a:t>WGs</a:t>
            </a:r>
            <a:endParaRPr lang="lv-LV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lv-LV" sz="3600" dirty="0" err="1"/>
              <a:t>Suggest</a:t>
            </a:r>
            <a:r>
              <a:rPr lang="lv-LV" sz="3600" dirty="0"/>
              <a:t> </a:t>
            </a:r>
            <a:r>
              <a:rPr lang="lv-LV" sz="3600" dirty="0" err="1"/>
              <a:t>topics</a:t>
            </a:r>
            <a:r>
              <a:rPr lang="lv-LV" sz="3600" dirty="0"/>
              <a:t>, </a:t>
            </a:r>
            <a:r>
              <a:rPr lang="lv-LV" sz="3600" dirty="0" err="1"/>
              <a:t>set</a:t>
            </a:r>
            <a:r>
              <a:rPr lang="lv-LV" sz="3600" dirty="0"/>
              <a:t> Meeting </a:t>
            </a:r>
            <a:r>
              <a:rPr lang="lv-LV" sz="3600" dirty="0" err="1"/>
              <a:t>agenda</a:t>
            </a:r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val="311508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286</Words>
  <Application>Microsoft Office PowerPoint</Application>
  <PresentationFormat>On-screen Show (4:3)</PresentationFormat>
  <Paragraphs>85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Arial Bold</vt:lpstr>
      <vt:lpstr>Calibri</vt:lpstr>
      <vt:lpstr>ヒラギノ角ゴ ProN W3</vt:lpstr>
      <vt:lpstr>Office Theme</vt:lpstr>
      <vt:lpstr>One Size Does Not Fit All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LU MII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ccNSO Election Review Study Group</dc:title>
  <dc:creator>Katrina Sataki</dc:creator>
  <cp:lastModifiedBy>Katrina Sataki</cp:lastModifiedBy>
  <cp:revision>84</cp:revision>
  <dcterms:created xsi:type="dcterms:W3CDTF">2013-04-04T09:06:45Z</dcterms:created>
  <dcterms:modified xsi:type="dcterms:W3CDTF">2018-06-20T15:13:59Z</dcterms:modified>
</cp:coreProperties>
</file>